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2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0DE"/>
    <a:srgbClr val="1E9A78"/>
    <a:srgbClr val="FF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9" autoAdjust="0"/>
    <p:restoredTop sz="94660"/>
  </p:normalViewPr>
  <p:slideViewPr>
    <p:cSldViewPr snapToGrid="0">
      <p:cViewPr varScale="1">
        <p:scale>
          <a:sx n="50" d="100"/>
          <a:sy n="50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64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0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4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05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93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1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82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4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D558-E633-4A13-8705-6BC9D2269FC4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732D8-95E7-46A4-A17B-69525981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6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jp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hyperlink" Target="mailto:izuro@skyblue.ocn.ne.jp" TargetMode="External"/><Relationship Id="rId17" Type="http://schemas.openxmlformats.org/officeDocument/2006/relationships/image" Target="../media/image18.jpg"/><Relationship Id="rId2" Type="http://schemas.openxmlformats.org/officeDocument/2006/relationships/image" Target="../media/image5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13.jpg"/><Relationship Id="rId5" Type="http://schemas.openxmlformats.org/officeDocument/2006/relationships/image" Target="../media/image8.jpeg"/><Relationship Id="rId15" Type="http://schemas.openxmlformats.org/officeDocument/2006/relationships/image" Target="../media/image16.jp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DBB0222-AB12-45DA-986E-B727335DB388}"/>
              </a:ext>
            </a:extLst>
          </p:cNvPr>
          <p:cNvSpPr/>
          <p:nvPr/>
        </p:nvSpPr>
        <p:spPr>
          <a:xfrm>
            <a:off x="-15676" y="0"/>
            <a:ext cx="6873676" cy="990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B80BC6-B543-4100-BC50-784A33F3B22F}"/>
              </a:ext>
            </a:extLst>
          </p:cNvPr>
          <p:cNvSpPr/>
          <p:nvPr/>
        </p:nvSpPr>
        <p:spPr>
          <a:xfrm>
            <a:off x="153876" y="146709"/>
            <a:ext cx="6580743" cy="8916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491E363-274E-45B0-AE07-5A6475309277}"/>
              </a:ext>
            </a:extLst>
          </p:cNvPr>
          <p:cNvSpPr/>
          <p:nvPr/>
        </p:nvSpPr>
        <p:spPr>
          <a:xfrm>
            <a:off x="15676" y="807512"/>
            <a:ext cx="6858000" cy="14685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6BB8DB-6048-461F-9C14-EB1C3647C235}"/>
              </a:ext>
            </a:extLst>
          </p:cNvPr>
          <p:cNvSpPr txBox="1"/>
          <p:nvPr/>
        </p:nvSpPr>
        <p:spPr>
          <a:xfrm>
            <a:off x="0" y="960510"/>
            <a:ext cx="668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第</a:t>
            </a:r>
            <a:r>
              <a:rPr kumimoji="1" lang="en-US" altLang="ja-JP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1" lang="ja-JP" altLang="en-US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回</a:t>
            </a:r>
            <a:r>
              <a:rPr kumimoji="1" lang="en-US" altLang="ja-JP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鹿児島県</a:t>
            </a:r>
            <a:endParaRPr kumimoji="1" lang="en-US" altLang="ja-JP" sz="3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まちゼミフォーラム</a:t>
            </a:r>
            <a:r>
              <a:rPr kumimoji="1" lang="en-US" altLang="ja-JP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in </a:t>
            </a:r>
            <a:r>
              <a:rPr kumimoji="1" lang="ja-JP" altLang="en-US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天文館</a:t>
            </a:r>
            <a:endParaRPr kumimoji="1" lang="ja-JP" altLang="en-US" sz="2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5F7EE-0DFB-4E0C-B114-0C3FD0367550}"/>
              </a:ext>
            </a:extLst>
          </p:cNvPr>
          <p:cNvSpPr txBox="1"/>
          <p:nvPr/>
        </p:nvSpPr>
        <p:spPr>
          <a:xfrm>
            <a:off x="1139713" y="2369452"/>
            <a:ext cx="388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4807079" y="2047260"/>
            <a:ext cx="1822416" cy="1638803"/>
            <a:chOff x="4730153" y="2252837"/>
            <a:chExt cx="1754683" cy="1681016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7F4E05C9-9E8E-4E55-A820-D683851FCDC9}"/>
                </a:ext>
              </a:extLst>
            </p:cNvPr>
            <p:cNvSpPr/>
            <p:nvPr/>
          </p:nvSpPr>
          <p:spPr>
            <a:xfrm rot="220439">
              <a:off x="4730153" y="2252837"/>
              <a:ext cx="1754683" cy="1681016"/>
            </a:xfrm>
            <a:prstGeom prst="ellipse">
              <a:avLst/>
            </a:prstGeom>
            <a:solidFill>
              <a:srgbClr val="FF5450"/>
            </a:solidFill>
            <a:ln w="3810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0C21F17-002D-4CD6-A3F2-61C3E10F1B90}"/>
                </a:ext>
              </a:extLst>
            </p:cNvPr>
            <p:cNvSpPr txBox="1"/>
            <p:nvPr/>
          </p:nvSpPr>
          <p:spPr>
            <a:xfrm rot="11020439" flipV="1">
              <a:off x="5048845" y="2560420"/>
              <a:ext cx="1167381" cy="1200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参加</a:t>
              </a:r>
              <a:endParaRPr kumimoji="1" lang="en-US" altLang="ja-JP" sz="3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kumimoji="1" lang="ja-JP" altLang="en-US" sz="3600" b="1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無料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85D479-A88A-4E10-A2E0-075F6EFB70AA}"/>
              </a:ext>
            </a:extLst>
          </p:cNvPr>
          <p:cNvSpPr txBox="1"/>
          <p:nvPr/>
        </p:nvSpPr>
        <p:spPr>
          <a:xfrm>
            <a:off x="1124374" y="3249228"/>
            <a:ext cx="371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県産業会館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階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大ホール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075BA6-931D-4786-A09D-314D889C4099}"/>
              </a:ext>
            </a:extLst>
          </p:cNvPr>
          <p:cNvSpPr txBox="1"/>
          <p:nvPr/>
        </p:nvSpPr>
        <p:spPr>
          <a:xfrm>
            <a:off x="431460" y="3709512"/>
            <a:ext cx="612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1E9A78"/>
                </a:solidFill>
                <a:latin typeface="+mn-ea"/>
              </a:rPr>
              <a:t>❶</a:t>
            </a:r>
            <a:r>
              <a:rPr kumimoji="1" lang="en-US" altLang="ja-JP" sz="1600" dirty="0">
                <a:solidFill>
                  <a:srgbClr val="1E9A78"/>
                </a:solidFill>
                <a:latin typeface="+mn-ea"/>
              </a:rPr>
              <a:t> </a:t>
            </a:r>
            <a:r>
              <a:rPr kumimoji="1" lang="ja-JP" altLang="en-US" sz="1600" dirty="0">
                <a:latin typeface="+mn-ea"/>
              </a:rPr>
              <a:t>スタートセレモニー「西郷どん」登場 　</a:t>
            </a:r>
            <a:r>
              <a:rPr kumimoji="1" lang="en-US" altLang="ja-JP" sz="1600" dirty="0">
                <a:latin typeface="+mn-ea"/>
              </a:rPr>
              <a:t>13:30〜13:40</a:t>
            </a:r>
            <a:r>
              <a:rPr kumimoji="1" lang="ja-JP" altLang="en-US" sz="1600" dirty="0">
                <a:latin typeface="+mn-ea"/>
              </a:rPr>
              <a:t>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E090F6-FAC3-4A83-82BE-FBF150D65460}"/>
              </a:ext>
            </a:extLst>
          </p:cNvPr>
          <p:cNvSpPr txBox="1"/>
          <p:nvPr/>
        </p:nvSpPr>
        <p:spPr>
          <a:xfrm>
            <a:off x="431460" y="4060942"/>
            <a:ext cx="295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1E9A78"/>
                </a:solidFill>
                <a:latin typeface="+mn-ea"/>
              </a:rPr>
              <a:t>❷</a:t>
            </a:r>
            <a:r>
              <a:rPr kumimoji="1" lang="en-US" altLang="ja-JP" sz="1600" dirty="0">
                <a:solidFill>
                  <a:srgbClr val="0070C0"/>
                </a:solidFill>
                <a:latin typeface="+mn-ea"/>
              </a:rPr>
              <a:t> </a:t>
            </a:r>
            <a:r>
              <a:rPr kumimoji="1" lang="en-US" altLang="ja-JP" sz="1600" dirty="0">
                <a:latin typeface="+mn-ea"/>
              </a:rPr>
              <a:t>3</a:t>
            </a:r>
            <a:r>
              <a:rPr kumimoji="1" lang="ja-JP" altLang="en-US" sz="1600" dirty="0">
                <a:latin typeface="+mn-ea"/>
              </a:rPr>
              <a:t>者</a:t>
            </a:r>
            <a:r>
              <a:rPr kumimoji="1" lang="en-US" altLang="ja-JP" sz="1600" dirty="0">
                <a:latin typeface="+mn-ea"/>
              </a:rPr>
              <a:t>BIG</a:t>
            </a:r>
            <a:r>
              <a:rPr kumimoji="1" lang="ja-JP" altLang="en-US" sz="1600" dirty="0">
                <a:latin typeface="+mn-ea"/>
              </a:rPr>
              <a:t>対談　</a:t>
            </a:r>
            <a:r>
              <a:rPr kumimoji="1" lang="en-US" altLang="ja-JP" sz="1600" dirty="0">
                <a:latin typeface="+mn-ea"/>
              </a:rPr>
              <a:t>13:45〜15:00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0ACD4A-BC38-4747-962B-FDC2A2DD8918}"/>
              </a:ext>
            </a:extLst>
          </p:cNvPr>
          <p:cNvSpPr txBox="1"/>
          <p:nvPr/>
        </p:nvSpPr>
        <p:spPr>
          <a:xfrm>
            <a:off x="426719" y="7004316"/>
            <a:ext cx="385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1E9A78"/>
                </a:solidFill>
                <a:latin typeface="+mn-ea"/>
              </a:rPr>
              <a:t>❸</a:t>
            </a:r>
            <a:r>
              <a:rPr kumimoji="1" lang="en-US" altLang="ja-JP" sz="1600" dirty="0">
                <a:solidFill>
                  <a:srgbClr val="0070C0"/>
                </a:solidFill>
                <a:latin typeface="+mn-ea"/>
              </a:rPr>
              <a:t> </a:t>
            </a:r>
            <a:r>
              <a:rPr kumimoji="1" lang="ja-JP" altLang="en-US" sz="1600" dirty="0">
                <a:latin typeface="+mn-ea"/>
              </a:rPr>
              <a:t>各分野ごとの分科会　</a:t>
            </a:r>
            <a:r>
              <a:rPr kumimoji="1" lang="en-US" altLang="ja-JP" sz="1600" dirty="0">
                <a:latin typeface="+mn-ea"/>
              </a:rPr>
              <a:t>15:15</a:t>
            </a:r>
            <a:r>
              <a:rPr kumimoji="1" lang="ja-JP" altLang="en-US" sz="1600" dirty="0">
                <a:latin typeface="+mn-ea"/>
              </a:rPr>
              <a:t>～</a:t>
            </a:r>
            <a:r>
              <a:rPr kumimoji="1" lang="en-US" altLang="ja-JP" sz="1600" dirty="0">
                <a:latin typeface="+mn-ea"/>
              </a:rPr>
              <a:t>16:30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0279E0-F31D-4A82-AD81-EA8434754BEF}"/>
              </a:ext>
            </a:extLst>
          </p:cNvPr>
          <p:cNvSpPr txBox="1"/>
          <p:nvPr/>
        </p:nvSpPr>
        <p:spPr>
          <a:xfrm>
            <a:off x="362900" y="8649098"/>
            <a:ext cx="619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1E9A78"/>
                </a:solidFill>
                <a:latin typeface="+mn-ea"/>
              </a:rPr>
              <a:t>❺</a:t>
            </a:r>
            <a:r>
              <a:rPr kumimoji="1" lang="en-US" altLang="ja-JP" sz="1600" dirty="0">
                <a:solidFill>
                  <a:srgbClr val="0070C0"/>
                </a:solidFill>
                <a:latin typeface="+mn-ea"/>
              </a:rPr>
              <a:t> </a:t>
            </a:r>
            <a:r>
              <a:rPr kumimoji="1" lang="ja-JP" altLang="en-US" sz="1600" dirty="0">
                <a:latin typeface="+mn-ea"/>
              </a:rPr>
              <a:t>お楽しみ懇親会</a:t>
            </a:r>
            <a:r>
              <a:rPr kumimoji="1" lang="ja-JP" altLang="en-US" sz="1200" dirty="0">
                <a:latin typeface="+mn-ea"/>
              </a:rPr>
              <a:t>（山形屋食堂</a:t>
            </a:r>
            <a:r>
              <a:rPr kumimoji="1" lang="en-US" altLang="ja-JP" sz="1200" dirty="0">
                <a:latin typeface="+mn-ea"/>
              </a:rPr>
              <a:t>7</a:t>
            </a:r>
            <a:r>
              <a:rPr kumimoji="1" lang="ja-JP" altLang="en-US" sz="1200" dirty="0">
                <a:latin typeface="+mn-ea"/>
              </a:rPr>
              <a:t>階）</a:t>
            </a:r>
            <a:r>
              <a:rPr kumimoji="1" lang="en-US" altLang="ja-JP" sz="1200" dirty="0">
                <a:latin typeface="+mn-ea"/>
              </a:rPr>
              <a:t>18:00〜19</a:t>
            </a:r>
            <a:r>
              <a:rPr kumimoji="1" lang="ja-JP" altLang="en-US" sz="1200" dirty="0">
                <a:latin typeface="+mn-ea"/>
              </a:rPr>
              <a:t>：</a:t>
            </a:r>
            <a:r>
              <a:rPr kumimoji="1" lang="en-US" altLang="ja-JP" sz="1200" dirty="0">
                <a:latin typeface="+mn-ea"/>
              </a:rPr>
              <a:t>30 </a:t>
            </a:r>
            <a:r>
              <a:rPr kumimoji="1" lang="en-US" altLang="ja-JP" sz="1000" dirty="0">
                <a:latin typeface="+mn-ea"/>
              </a:rPr>
              <a:t>1</a:t>
            </a:r>
            <a:r>
              <a:rPr kumimoji="1" lang="ja-JP" altLang="en-US" sz="1000" dirty="0">
                <a:latin typeface="+mn-ea"/>
              </a:rPr>
              <a:t>人</a:t>
            </a:r>
            <a:r>
              <a:rPr kumimoji="1" lang="en-US" altLang="ja-JP" sz="1000" dirty="0">
                <a:latin typeface="+mn-ea"/>
              </a:rPr>
              <a:t>3,500</a:t>
            </a:r>
            <a:r>
              <a:rPr kumimoji="1" lang="ja-JP" altLang="en-US" sz="1000" dirty="0">
                <a:latin typeface="+mn-ea"/>
              </a:rPr>
              <a:t>円</a:t>
            </a:r>
            <a:r>
              <a:rPr kumimoji="1" lang="ja-JP" altLang="en-US" sz="800" dirty="0">
                <a:latin typeface="+mn-ea"/>
              </a:rPr>
              <a:t>（要申し込み・裏面にて）</a:t>
            </a:r>
            <a:r>
              <a:rPr kumimoji="1" lang="ja-JP" altLang="en-US" sz="1050" dirty="0">
                <a:latin typeface="+mn-ea"/>
              </a:rPr>
              <a:t>　　　　　　　　　　　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4647584-4C59-4B08-8614-AAD0DBB36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r="14420"/>
          <a:stretch/>
        </p:blipFill>
        <p:spPr>
          <a:xfrm>
            <a:off x="705769" y="4756449"/>
            <a:ext cx="1526792" cy="1526792"/>
          </a:xfrm>
          <a:prstGeom prst="ellipse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7DA3FD-2D6D-445F-9B78-E5FBF6D7A3E5}"/>
              </a:ext>
            </a:extLst>
          </p:cNvPr>
          <p:cNvSpPr txBox="1"/>
          <p:nvPr/>
        </p:nvSpPr>
        <p:spPr>
          <a:xfrm>
            <a:off x="1256031" y="359686"/>
            <a:ext cx="5378328" cy="4308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県民「全員集合</a:t>
            </a:r>
            <a:r>
              <a:rPr kumimoji="1" lang="en-US" altLang="ja-JP" sz="22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!</a:t>
            </a:r>
            <a:r>
              <a:rPr kumimoji="1" lang="ja-JP" altLang="en-US" sz="22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」商店街活性化の切り札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781C1A0-021A-41F0-B747-8F7C9B91E8F1}"/>
              </a:ext>
            </a:extLst>
          </p:cNvPr>
          <p:cNvSpPr txBox="1"/>
          <p:nvPr/>
        </p:nvSpPr>
        <p:spPr>
          <a:xfrm>
            <a:off x="1062062" y="2830334"/>
            <a:ext cx="3530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13:30〜17:00</a:t>
            </a:r>
            <a:r>
              <a:rPr kumimoji="1"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（受付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　</a:t>
            </a:r>
            <a:endParaRPr kumimoji="1" lang="ja-JP" altLang="en-US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15FE44-86CB-4008-A6CB-15C6AF424A74}"/>
              </a:ext>
            </a:extLst>
          </p:cNvPr>
          <p:cNvSpPr txBox="1"/>
          <p:nvPr/>
        </p:nvSpPr>
        <p:spPr>
          <a:xfrm>
            <a:off x="583361" y="6331834"/>
            <a:ext cx="182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" charset="-128"/>
                <a:ea typeface="Meiryo" charset="-128"/>
                <a:cs typeface="Meiryo" charset="-128"/>
              </a:rPr>
              <a:t>佐世保：竹本慶三氏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4603A33-2E99-4DB3-BBCD-7FE67DE670AC}"/>
              </a:ext>
            </a:extLst>
          </p:cNvPr>
          <p:cNvSpPr txBox="1"/>
          <p:nvPr/>
        </p:nvSpPr>
        <p:spPr>
          <a:xfrm>
            <a:off x="2534119" y="6331835"/>
            <a:ext cx="182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" charset="-128"/>
                <a:ea typeface="Meiryo" charset="-128"/>
                <a:cs typeface="Meiryo" charset="-128"/>
              </a:rPr>
              <a:t>岡崎：松井洋一郎氏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57B5CC-C7D1-49E9-A210-70F13A738889}"/>
              </a:ext>
            </a:extLst>
          </p:cNvPr>
          <p:cNvSpPr txBox="1"/>
          <p:nvPr/>
        </p:nvSpPr>
        <p:spPr>
          <a:xfrm>
            <a:off x="4466662" y="6314998"/>
            <a:ext cx="187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" charset="-128"/>
                <a:ea typeface="Meiryo" charset="-128"/>
                <a:cs typeface="Meiryo" charset="-128"/>
              </a:rPr>
              <a:t>鹿児島：河井達志氏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5768788-364B-45D0-B2C6-FE9CCF5E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7" y="382352"/>
            <a:ext cx="850990" cy="8547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224003-F7D8-4999-854C-ECEE5DEBC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8" t="19887" r="8695" b="19521"/>
          <a:stretch/>
        </p:blipFill>
        <p:spPr>
          <a:xfrm>
            <a:off x="4477784" y="4746274"/>
            <a:ext cx="1547143" cy="1547143"/>
          </a:xfrm>
          <a:prstGeom prst="ellipse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6CB167-06EB-4C58-ADAF-8F324FB4EF55}"/>
              </a:ext>
            </a:extLst>
          </p:cNvPr>
          <p:cNvSpPr txBox="1"/>
          <p:nvPr/>
        </p:nvSpPr>
        <p:spPr>
          <a:xfrm>
            <a:off x="353157" y="8333112"/>
            <a:ext cx="6218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1E9A78"/>
                </a:solidFill>
                <a:latin typeface="+mn-ea"/>
              </a:rPr>
              <a:t>❹</a:t>
            </a:r>
            <a:r>
              <a:rPr kumimoji="1" lang="en-US" altLang="ja-JP" sz="1600" dirty="0">
                <a:solidFill>
                  <a:srgbClr val="0070C0"/>
                </a:solidFill>
                <a:latin typeface="+mn-ea"/>
              </a:rPr>
              <a:t> </a:t>
            </a:r>
            <a:r>
              <a:rPr kumimoji="1" lang="ja-JP" altLang="en-US" sz="1600" dirty="0">
                <a:latin typeface="+mn-ea"/>
              </a:rPr>
              <a:t>意見交換会</a:t>
            </a:r>
            <a:r>
              <a:rPr kumimoji="1" lang="ja-JP" altLang="en-US" sz="1200" dirty="0">
                <a:latin typeface="+mn-ea"/>
              </a:rPr>
              <a:t>（</a:t>
            </a:r>
            <a:r>
              <a:rPr kumimoji="1" lang="en-US" altLang="ja-JP" sz="1200" dirty="0">
                <a:latin typeface="+mn-ea"/>
              </a:rPr>
              <a:t>2</a:t>
            </a:r>
            <a:r>
              <a:rPr kumimoji="1" lang="ja-JP" altLang="en-US" sz="1200" dirty="0">
                <a:latin typeface="+mn-ea"/>
              </a:rPr>
              <a:t>階</a:t>
            </a:r>
            <a:r>
              <a:rPr kumimoji="1" lang="en-US" altLang="ja-JP" sz="1200" dirty="0">
                <a:latin typeface="+mn-ea"/>
              </a:rPr>
              <a:t> </a:t>
            </a:r>
            <a:r>
              <a:rPr kumimoji="1" lang="ja-JP" altLang="en-US" sz="1200" dirty="0">
                <a:latin typeface="+mn-ea"/>
              </a:rPr>
              <a:t>大ホール）</a:t>
            </a:r>
            <a:r>
              <a:rPr kumimoji="1" lang="en-US" altLang="ja-JP" sz="1200" dirty="0">
                <a:latin typeface="+mn-ea"/>
              </a:rPr>
              <a:t> </a:t>
            </a:r>
            <a:r>
              <a:rPr kumimoji="1" lang="ja-JP" altLang="en-US" sz="1200" dirty="0">
                <a:latin typeface="+mn-ea"/>
              </a:rPr>
              <a:t>　　</a:t>
            </a:r>
            <a:r>
              <a:rPr kumimoji="1" lang="en-US" altLang="ja-JP" sz="1200" dirty="0">
                <a:latin typeface="+mn-ea"/>
              </a:rPr>
              <a:t>  </a:t>
            </a:r>
            <a:r>
              <a:rPr kumimoji="1" lang="en-US" altLang="ja-JP" sz="1600" dirty="0">
                <a:latin typeface="+mn-ea"/>
              </a:rPr>
              <a:t>16:30〜17:00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2318" y="7294501"/>
            <a:ext cx="5689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latin typeface="+mn-ea"/>
              </a:rPr>
              <a:t>　</a:t>
            </a:r>
            <a:r>
              <a:rPr kumimoji="1" lang="en-US" altLang="ja-JP" sz="1500" dirty="0">
                <a:latin typeface="+mn-ea"/>
              </a:rPr>
              <a:t>1.</a:t>
            </a:r>
            <a:r>
              <a:rPr kumimoji="1" lang="ja-JP" altLang="en-US" sz="1500" dirty="0">
                <a:latin typeface="+mn-ea"/>
              </a:rPr>
              <a:t>まちゼミを知ろう・・・・松井洋一郎</a:t>
            </a:r>
            <a:r>
              <a:rPr kumimoji="1" lang="ja-JP" altLang="en-US" sz="1200" dirty="0">
                <a:latin typeface="+mn-ea"/>
              </a:rPr>
              <a:t>（まちゼミ初心者の方）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</a:t>
            </a:r>
            <a:r>
              <a:rPr kumimoji="1" lang="en-US" altLang="ja-JP" sz="1500" dirty="0">
                <a:latin typeface="+mn-ea"/>
              </a:rPr>
              <a:t>2.</a:t>
            </a:r>
            <a:r>
              <a:rPr kumimoji="1" lang="ja-JP" altLang="en-US" sz="1500" dirty="0">
                <a:latin typeface="+mn-ea"/>
              </a:rPr>
              <a:t>まちゼミを広げよう・・・各地域のリーダー</a:t>
            </a:r>
            <a:endParaRPr kumimoji="1" lang="en-US" altLang="ja-JP" sz="15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</a:t>
            </a:r>
            <a:r>
              <a:rPr kumimoji="1" lang="en-US" altLang="ja-JP" sz="1500" dirty="0">
                <a:latin typeface="+mn-ea"/>
              </a:rPr>
              <a:t>3.</a:t>
            </a:r>
            <a:r>
              <a:rPr kumimoji="1" lang="ja-JP" altLang="en-US" sz="1500" dirty="0">
                <a:latin typeface="+mn-ea"/>
              </a:rPr>
              <a:t>まちゼミを応援しよう・・各地域のリーダー</a:t>
            </a:r>
            <a:endParaRPr kumimoji="1" lang="en-US" altLang="ja-JP" sz="15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</a:t>
            </a:r>
            <a:r>
              <a:rPr kumimoji="1" lang="en-US" altLang="ja-JP" sz="1500" dirty="0">
                <a:latin typeface="+mn-ea"/>
              </a:rPr>
              <a:t>4.</a:t>
            </a:r>
            <a:r>
              <a:rPr kumimoji="1" lang="ja-JP" altLang="en-US" sz="1500" dirty="0">
                <a:latin typeface="+mn-ea"/>
              </a:rPr>
              <a:t>まちゼミを広報しよう・・各地域のリーダー</a:t>
            </a:r>
            <a:endParaRPr kumimoji="1" lang="en-US" altLang="ja-JP" sz="1500" dirty="0">
              <a:latin typeface="+mn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0873" y="4388779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「これからの個店と商店街のあり方とは」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510044" y="2492265"/>
            <a:ext cx="567866" cy="3114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0044" y="249581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10044" y="3299590"/>
            <a:ext cx="567866" cy="3536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2108" y="332617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18630D4-AF26-4597-ADAD-35B43C591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4589" r="3325" b="14211"/>
          <a:stretch/>
        </p:blipFill>
        <p:spPr>
          <a:xfrm>
            <a:off x="2695239" y="4770836"/>
            <a:ext cx="1498019" cy="149801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CC31601-57A2-4CE2-A9E0-EAF1739AD022}"/>
              </a:ext>
            </a:extLst>
          </p:cNvPr>
          <p:cNvSpPr txBox="1"/>
          <p:nvPr/>
        </p:nvSpPr>
        <p:spPr>
          <a:xfrm>
            <a:off x="558607" y="6541830"/>
            <a:ext cx="1821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佐世保市商店街連合会会長</a:t>
            </a:r>
            <a:endParaRPr kumimoji="1" lang="en-US" altLang="ja-JP" sz="105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内閣府地域活性化伝道師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6F8162F-8F70-471C-825F-71710FEB4AB5}"/>
              </a:ext>
            </a:extLst>
          </p:cNvPr>
          <p:cNvSpPr txBox="1"/>
          <p:nvPr/>
        </p:nvSpPr>
        <p:spPr>
          <a:xfrm>
            <a:off x="2582684" y="6541830"/>
            <a:ext cx="1821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岡崎まちゼミの会代表</a:t>
            </a:r>
            <a:endParaRPr kumimoji="1" lang="en-US" altLang="ja-JP" sz="105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内閣府地域活性化伝道師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EDD509F-D068-4252-8C62-3BDE1EC06BEC}"/>
              </a:ext>
            </a:extLst>
          </p:cNvPr>
          <p:cNvSpPr txBox="1"/>
          <p:nvPr/>
        </p:nvSpPr>
        <p:spPr>
          <a:xfrm>
            <a:off x="4453614" y="6541830"/>
            <a:ext cx="22644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宇宿商店街振興組合理事長</a:t>
            </a:r>
            <a:endParaRPr kumimoji="1" lang="en-US" altLang="ja-JP" sz="105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鹿児島県商店街振興組合連合会</a:t>
            </a:r>
            <a:endParaRPr kumimoji="1" lang="en-US" altLang="ja-JP" sz="105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50" dirty="0">
                <a:latin typeface="Meiryo" charset="-128"/>
                <a:ea typeface="Meiryo" charset="-128"/>
                <a:cs typeface="Meiryo" charset="-128"/>
              </a:rPr>
              <a:t>理事長</a:t>
            </a:r>
            <a:endParaRPr kumimoji="1" lang="en-US" altLang="ja-JP" sz="105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コンテンツ プレースホルダー 3">
            <a:extLst>
              <a:ext uri="{FF2B5EF4-FFF2-40B4-BE49-F238E27FC236}">
                <a16:creationId xmlns:a16="http://schemas.microsoft.com/office/drawing/2014/main" id="{A940F13B-C1B8-4CAB-A694-845B6830B092}"/>
              </a:ext>
            </a:extLst>
          </p:cNvPr>
          <p:cNvSpPr txBox="1">
            <a:spLocks/>
          </p:cNvSpPr>
          <p:nvPr/>
        </p:nvSpPr>
        <p:spPr>
          <a:xfrm>
            <a:off x="153876" y="9133142"/>
            <a:ext cx="6452946" cy="7028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/>
              <a:t>［主催］鹿児島天文館まちゼミ実行委員会　［後援］鹿児島県、鹿児島市、独立行政法人中小企業基盤整備機構九州本部、鹿児島商工会議所、鹿児島県商工会連合会、鹿児島県中小企業団体中央会、南日本新聞社、</a:t>
            </a:r>
            <a:r>
              <a:rPr lang="en-US" altLang="ja-JP" sz="1100" dirty="0"/>
              <a:t>NHK</a:t>
            </a:r>
            <a:r>
              <a:rPr lang="ja-JP" altLang="en-US" sz="1100" dirty="0"/>
              <a:t>鹿児島放送局、南日本放送、鹿児島テレビ、鹿児島放送、鹿児島読売テレビ、エフエム鹿児島、鹿児島シティエフエム、</a:t>
            </a:r>
            <a:r>
              <a:rPr lang="en-US" altLang="ja-JP" sz="1100" dirty="0"/>
              <a:t>We Love</a:t>
            </a:r>
            <a:r>
              <a:rPr lang="ja-JP" altLang="en-US" sz="1100" dirty="0"/>
              <a:t>天文館協議会　県内各地のまちゼミ実行委員会</a:t>
            </a:r>
          </a:p>
        </p:txBody>
      </p: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096933FC-56AB-40B5-80D9-EC15AAF7BCC4}"/>
              </a:ext>
            </a:extLst>
          </p:cNvPr>
          <p:cNvSpPr txBox="1">
            <a:spLocks/>
          </p:cNvSpPr>
          <p:nvPr/>
        </p:nvSpPr>
        <p:spPr>
          <a:xfrm>
            <a:off x="50817" y="3571284"/>
            <a:ext cx="5915025" cy="25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/>
              <a:t>（駐車場はございません。近くの有料駐車場を</a:t>
            </a:r>
            <a:r>
              <a:rPr lang="ja-JP" altLang="en-US" sz="900" dirty="0"/>
              <a:t>ご利用</a:t>
            </a:r>
            <a:r>
              <a:rPr lang="ja-JP" altLang="en-US" sz="800" dirty="0"/>
              <a:t>下さい）</a:t>
            </a:r>
          </a:p>
        </p:txBody>
      </p:sp>
    </p:spTree>
    <p:extLst>
      <p:ext uri="{BB962C8B-B14F-4D97-AF65-F5344CB8AC3E}">
        <p14:creationId xmlns:p14="http://schemas.microsoft.com/office/powerpoint/2010/main" val="26337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9010788F-C4DC-40D9-B2FD-8D1361888C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/>
          <a:stretch/>
        </p:blipFill>
        <p:spPr>
          <a:xfrm>
            <a:off x="2557230" y="7071974"/>
            <a:ext cx="986804" cy="88119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F23C32E-CC7D-4A0A-A964-1659801178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21487" r="4518" b="17100"/>
          <a:stretch/>
        </p:blipFill>
        <p:spPr>
          <a:xfrm>
            <a:off x="1647176" y="7071974"/>
            <a:ext cx="914501" cy="56187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E3043E99-ECF9-48E7-AEF2-278520A9AF1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2" t="2462" r="31" b="-6824"/>
          <a:stretch/>
        </p:blipFill>
        <p:spPr>
          <a:xfrm>
            <a:off x="4466574" y="7281452"/>
            <a:ext cx="853446" cy="95314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E5B2F94-3FCD-4650-9B82-DE0C64E542B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13653" r="34426" b="4939"/>
          <a:stretch/>
        </p:blipFill>
        <p:spPr bwMode="auto">
          <a:xfrm>
            <a:off x="2635804" y="7952628"/>
            <a:ext cx="925163" cy="103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491E363-274E-45B0-AE07-5A6475309277}"/>
              </a:ext>
            </a:extLst>
          </p:cNvPr>
          <p:cNvSpPr/>
          <p:nvPr/>
        </p:nvSpPr>
        <p:spPr>
          <a:xfrm>
            <a:off x="0" y="646536"/>
            <a:ext cx="6858000" cy="1023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6BB8DB-6048-461F-9C14-EB1C3647C235}"/>
              </a:ext>
            </a:extLst>
          </p:cNvPr>
          <p:cNvSpPr txBox="1"/>
          <p:nvPr/>
        </p:nvSpPr>
        <p:spPr>
          <a:xfrm>
            <a:off x="100044" y="754115"/>
            <a:ext cx="6686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第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回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鹿児島県</a:t>
            </a:r>
            <a:endParaRPr kumimoji="1" lang="en-US" altLang="ja-JP" sz="24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まちゼミフォーラム</a:t>
            </a:r>
            <a:r>
              <a:rPr kumimoji="1" lang="en-US" altLang="ja-JP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in </a:t>
            </a:r>
            <a:r>
              <a:rPr kumimoji="1"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天文館</a:t>
            </a:r>
            <a:endParaRPr kumimoji="1" lang="ja-JP" altLang="en-US" sz="1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7DA3FD-2D6D-445F-9B78-E5FBF6D7A3E5}"/>
              </a:ext>
            </a:extLst>
          </p:cNvPr>
          <p:cNvSpPr txBox="1"/>
          <p:nvPr/>
        </p:nvSpPr>
        <p:spPr>
          <a:xfrm>
            <a:off x="3810140" y="201750"/>
            <a:ext cx="2976455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申</a:t>
            </a:r>
            <a:r>
              <a:rPr kumimoji="1" lang="en-US" altLang="ja-JP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込</a:t>
            </a:r>
            <a:r>
              <a:rPr kumimoji="1" lang="en-US" altLang="ja-JP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み</a:t>
            </a:r>
            <a:r>
              <a:rPr kumimoji="1" lang="en-US" altLang="ja-JP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締切日</a:t>
            </a:r>
            <a:r>
              <a:rPr kumimoji="1" lang="en-US" altLang="ja-JP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kumimoji="1" lang="ja-JP" altLang="en-US" b="1" dirty="0">
                <a:solidFill>
                  <a:srgbClr val="F650DE"/>
                </a:solidFill>
                <a:latin typeface="Meiryo" charset="-128"/>
                <a:ea typeface="Meiryo" charset="-128"/>
                <a:cs typeface="Meiryo" charset="-128"/>
              </a:rPr>
              <a:t>月５日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5768788-364B-45D0-B2C6-FE9CCF5E0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" y="324615"/>
            <a:ext cx="850990" cy="85478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37D729-505A-42C2-B774-B46D2B2483EC}"/>
              </a:ext>
            </a:extLst>
          </p:cNvPr>
          <p:cNvSpPr txBox="1"/>
          <p:nvPr/>
        </p:nvSpPr>
        <p:spPr>
          <a:xfrm>
            <a:off x="1067435" y="2442990"/>
            <a:ext cx="362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（鹿児島市名山町</a:t>
            </a:r>
            <a:r>
              <a:rPr kumimoji="1" lang="en-US" altLang="ja-JP" sz="1200" dirty="0"/>
              <a:t>9</a:t>
            </a:r>
            <a:r>
              <a:rPr kumimoji="1" lang="ja-JP" altLang="en-US" sz="1200" dirty="0"/>
              <a:t>番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号）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65A065-CBCE-4453-AB35-4932385E9146}"/>
              </a:ext>
            </a:extLst>
          </p:cNvPr>
          <p:cNvSpPr txBox="1"/>
          <p:nvPr/>
        </p:nvSpPr>
        <p:spPr>
          <a:xfrm>
            <a:off x="151124" y="5398999"/>
            <a:ext cx="5482391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1E9A78"/>
                </a:solidFill>
              </a:rPr>
              <a:t>❷</a:t>
            </a:r>
            <a:r>
              <a:rPr kumimoji="1" lang="ja-JP" altLang="en-US" sz="1200" dirty="0"/>
              <a:t>、</a:t>
            </a:r>
            <a:r>
              <a:rPr kumimoji="1" lang="ja-JP" altLang="en-US" sz="1200" dirty="0">
                <a:solidFill>
                  <a:srgbClr val="1E9A78"/>
                </a:solidFill>
              </a:rPr>
              <a:t>❹</a:t>
            </a:r>
            <a:r>
              <a:rPr kumimoji="1" lang="ja-JP" altLang="en-US" sz="1200" dirty="0"/>
              <a:t>、</a:t>
            </a:r>
            <a:r>
              <a:rPr kumimoji="1" lang="ja-JP" altLang="en-US" sz="1200" dirty="0">
                <a:solidFill>
                  <a:srgbClr val="1E9A78"/>
                </a:solidFill>
              </a:rPr>
              <a:t>❺</a:t>
            </a:r>
            <a:r>
              <a:rPr kumimoji="1" lang="ja-JP" altLang="en-US" sz="1200" dirty="0"/>
              <a:t>までは参加するところに〇をお付け下さい。</a:t>
            </a:r>
            <a:endParaRPr kumimoji="1" lang="en-US" altLang="ja-JP" sz="1200" dirty="0"/>
          </a:p>
          <a:p>
            <a:r>
              <a:rPr kumimoji="1" lang="ja-JP" altLang="en-US" sz="1200" dirty="0">
                <a:solidFill>
                  <a:srgbClr val="1E9A78"/>
                </a:solidFill>
              </a:rPr>
              <a:t>❸</a:t>
            </a:r>
            <a:r>
              <a:rPr kumimoji="1" lang="ja-JP" altLang="en-US" sz="1200" dirty="0"/>
              <a:t>の分科会は、</a:t>
            </a:r>
            <a:r>
              <a:rPr kumimoji="1" lang="en-US" altLang="ja-JP" sz="1200" dirty="0"/>
              <a:t>1〜4</a:t>
            </a:r>
            <a:r>
              <a:rPr kumimoji="1" lang="ja-JP" altLang="en-US" sz="1200" dirty="0"/>
              <a:t>でお選びください。</a:t>
            </a:r>
            <a:r>
              <a:rPr kumimoji="1" lang="ja-JP" altLang="en-US" sz="1050" dirty="0"/>
              <a:t>（表面に内容記載）</a:t>
            </a:r>
            <a:endParaRPr kumimoji="1" lang="en-US" altLang="ja-JP" sz="1050" dirty="0"/>
          </a:p>
          <a:p>
            <a:r>
              <a:rPr kumimoji="1" lang="ja-JP" altLang="en-US" sz="1200" dirty="0">
                <a:solidFill>
                  <a:srgbClr val="1E9A78"/>
                </a:solidFill>
              </a:rPr>
              <a:t>❺</a:t>
            </a:r>
            <a:r>
              <a:rPr kumimoji="1" lang="ja-JP" altLang="en-US" sz="1200" u="sng" dirty="0"/>
              <a:t>懇親会は</a:t>
            </a:r>
            <a:r>
              <a:rPr kumimoji="1" lang="en-US" altLang="ja-JP" sz="1200" u="sng" dirty="0"/>
              <a:t>1</a:t>
            </a:r>
            <a:r>
              <a:rPr kumimoji="1" lang="ja-JP" altLang="en-US" sz="1200" u="sng" dirty="0"/>
              <a:t>人</a:t>
            </a:r>
            <a:r>
              <a:rPr kumimoji="1" lang="en-US" altLang="ja-JP" sz="1200" u="sng" dirty="0"/>
              <a:t>3,500</a:t>
            </a:r>
            <a:r>
              <a:rPr kumimoji="1" lang="ja-JP" altLang="en-US" sz="1200" u="sng" dirty="0"/>
              <a:t>円</a:t>
            </a:r>
            <a:r>
              <a:rPr kumimoji="1" lang="ja-JP" altLang="en-US" sz="1200" dirty="0"/>
              <a:t>。領収書出ます。（要申込）</a:t>
            </a:r>
            <a:endParaRPr kumimoji="1" lang="en-US" altLang="ja-JP" sz="1200" dirty="0"/>
          </a:p>
          <a:p>
            <a:r>
              <a:rPr kumimoji="1" lang="ja-JP" altLang="en-US" sz="1100" dirty="0"/>
              <a:t>氏名など書き足らない場合は空いているところにお書き下さい</a:t>
            </a:r>
            <a:r>
              <a:rPr kumimoji="1" lang="ja-JP" altLang="en-US" sz="1200" dirty="0"/>
              <a:t>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361FE77-1087-4C3C-B3DB-23A2711BF4F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6" r="13592" b="2196"/>
          <a:stretch/>
        </p:blipFill>
        <p:spPr bwMode="auto">
          <a:xfrm>
            <a:off x="5051345" y="7943772"/>
            <a:ext cx="1775637" cy="946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24A96DA-1223-4C3A-BF24-4BCB15F62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" y="7538817"/>
            <a:ext cx="2773499" cy="143008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764DDD8-7ECA-4CAC-B4A0-B79A741822A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5" r="7573"/>
          <a:stretch/>
        </p:blipFill>
        <p:spPr>
          <a:xfrm>
            <a:off x="3470182" y="7994378"/>
            <a:ext cx="1581163" cy="95259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1AC44B98-CC44-4E03-8C2C-3A219AB6569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" b="25521"/>
          <a:stretch/>
        </p:blipFill>
        <p:spPr>
          <a:xfrm>
            <a:off x="5128769" y="7107478"/>
            <a:ext cx="1707136" cy="95104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BA42309-2A6E-47DC-A41A-E243EAA5283C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 r="26015"/>
          <a:stretch/>
        </p:blipFill>
        <p:spPr>
          <a:xfrm>
            <a:off x="3443319" y="7257007"/>
            <a:ext cx="1124666" cy="795966"/>
          </a:xfrm>
          <a:prstGeom prst="rect">
            <a:avLst/>
          </a:prstGeom>
        </p:spPr>
      </p:pic>
      <p:grpSp>
        <p:nvGrpSpPr>
          <p:cNvPr id="31" name="図形グループ 30"/>
          <p:cNvGrpSpPr/>
          <p:nvPr/>
        </p:nvGrpSpPr>
        <p:grpSpPr>
          <a:xfrm>
            <a:off x="5227094" y="1505712"/>
            <a:ext cx="1183029" cy="1133362"/>
            <a:chOff x="4479294" y="690700"/>
            <a:chExt cx="1242058" cy="1189913"/>
          </a:xfrm>
        </p:grpSpPr>
        <p:sp>
          <p:nvSpPr>
            <p:cNvPr id="32" name="楕円 23">
              <a:extLst>
                <a:ext uri="{FF2B5EF4-FFF2-40B4-BE49-F238E27FC236}">
                  <a16:creationId xmlns:a16="http://schemas.microsoft.com/office/drawing/2014/main" id="{7F4E05C9-9E8E-4E55-A820-D683851FCDC9}"/>
                </a:ext>
              </a:extLst>
            </p:cNvPr>
            <p:cNvSpPr/>
            <p:nvPr/>
          </p:nvSpPr>
          <p:spPr>
            <a:xfrm rot="220439">
              <a:off x="4479294" y="690700"/>
              <a:ext cx="1242058" cy="1189913"/>
            </a:xfrm>
            <a:prstGeom prst="ellipse">
              <a:avLst/>
            </a:prstGeom>
            <a:solidFill>
              <a:srgbClr val="FF5450"/>
            </a:solidFill>
            <a:ln w="3810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0C21F17-002D-4CD6-A3F2-61C3E10F1B90}"/>
                </a:ext>
              </a:extLst>
            </p:cNvPr>
            <p:cNvSpPr txBox="1"/>
            <p:nvPr/>
          </p:nvSpPr>
          <p:spPr>
            <a:xfrm rot="11020439" flipV="1">
              <a:off x="4658752" y="884666"/>
              <a:ext cx="919446" cy="872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参加</a:t>
              </a:r>
              <a:endParaRPr kumimoji="1" lang="en-US" altLang="ja-JP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無料</a:t>
              </a: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7B5F7EE-0DFB-4E0C-B114-0C3FD0367550}"/>
              </a:ext>
            </a:extLst>
          </p:cNvPr>
          <p:cNvSpPr txBox="1"/>
          <p:nvPr/>
        </p:nvSpPr>
        <p:spPr>
          <a:xfrm>
            <a:off x="368161" y="1739835"/>
            <a:ext cx="482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" charset="-128"/>
                <a:ea typeface="Meiryo" charset="-128"/>
                <a:cs typeface="Meiryo" charset="-128"/>
              </a:rPr>
              <a:t>［日時］平成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30</a:t>
            </a:r>
            <a:r>
              <a:rPr kumimoji="1" lang="ja-JP" altLang="en-US" sz="1600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kumimoji="1" lang="en-US" altLang="ja-JP" sz="2000" dirty="0"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kumimoji="1" lang="ja-JP" altLang="en-US" sz="1600" dirty="0">
                <a:latin typeface="Meiryo" charset="-128"/>
                <a:ea typeface="Meiryo" charset="-128"/>
                <a:cs typeface="Meiryo" charset="-128"/>
              </a:rPr>
              <a:t>月</a:t>
            </a:r>
            <a:r>
              <a:rPr kumimoji="1" lang="en-US" altLang="ja-JP" sz="2000" dirty="0"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kumimoji="1" lang="ja-JP" altLang="en-US" sz="1600" dirty="0">
                <a:latin typeface="Meiryo" charset="-128"/>
                <a:ea typeface="Meiryo" charset="-128"/>
                <a:cs typeface="Meiryo" charset="-128"/>
              </a:rPr>
              <a:t>日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kumimoji="1" lang="ja-JP" altLang="en-US" sz="1600" dirty="0">
                <a:latin typeface="Meiryo" charset="-128"/>
                <a:ea typeface="Meiryo" charset="-128"/>
                <a:cs typeface="Meiryo" charset="-128"/>
              </a:rPr>
              <a:t>水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) 13:30〜17:00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E85D479-A88A-4E10-A2E0-075F6EFB70AA}"/>
              </a:ext>
            </a:extLst>
          </p:cNvPr>
          <p:cNvSpPr txBox="1"/>
          <p:nvPr/>
        </p:nvSpPr>
        <p:spPr>
          <a:xfrm>
            <a:off x="368161" y="2128442"/>
            <a:ext cx="3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" charset="-128"/>
                <a:ea typeface="Meiryo" charset="-128"/>
                <a:cs typeface="Meiryo" charset="-128"/>
              </a:rPr>
              <a:t>［場所］</a:t>
            </a:r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県産業会館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 2</a:t>
            </a:r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階</a:t>
            </a:r>
            <a:r>
              <a:rPr kumimoji="1" lang="en-US" altLang="ja-JP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dirty="0">
                <a:latin typeface="Meiryo" charset="-128"/>
                <a:ea typeface="Meiryo" charset="-128"/>
                <a:cs typeface="Meiryo" charset="-128"/>
              </a:rPr>
              <a:t>大ホール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64622" y="8966197"/>
            <a:ext cx="35061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n-ea"/>
                <a:cs typeface="Meiryo" charset="-128"/>
              </a:rPr>
              <a:t>［申込</a:t>
            </a:r>
            <a:r>
              <a:rPr kumimoji="1" lang="en-US" altLang="ja-JP" sz="1400" b="1" dirty="0">
                <a:latin typeface="+mn-ea"/>
                <a:cs typeface="Meiryo" charset="-128"/>
              </a:rPr>
              <a:t>FAX</a:t>
            </a:r>
            <a:r>
              <a:rPr kumimoji="1" lang="ja-JP" altLang="en-US" sz="1400" b="1" dirty="0">
                <a:latin typeface="+mn-ea"/>
                <a:cs typeface="Meiryo" charset="-128"/>
              </a:rPr>
              <a:t>番号］</a:t>
            </a:r>
            <a:r>
              <a:rPr kumimoji="1" lang="en-US" altLang="ja-JP" sz="1900" b="1" dirty="0">
                <a:latin typeface="+mn-ea"/>
                <a:cs typeface="Meiryo" charset="-128"/>
              </a:rPr>
              <a:t>099-248-7231</a:t>
            </a:r>
            <a:endParaRPr kumimoji="1" lang="ja-JP" altLang="en-US" sz="1900" b="1" dirty="0">
              <a:latin typeface="+mn-ea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87194" y="9318038"/>
            <a:ext cx="30683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latin typeface="+mn-ea"/>
                <a:cs typeface="Meiryo" charset="-128"/>
              </a:rPr>
              <a:t>E-mail. </a:t>
            </a:r>
            <a:r>
              <a:rPr kumimoji="1" lang="en-US" altLang="ja-JP" sz="1500" dirty="0">
                <a:latin typeface="+mn-ea"/>
                <a:cs typeface="Meiryo" charset="-128"/>
                <a:hlinkClick r:id="rId12"/>
              </a:rPr>
              <a:t>izuro@skyblue.ocn.ne.jp</a:t>
            </a:r>
            <a:r>
              <a:rPr kumimoji="1" lang="en-US" altLang="ja-JP" sz="1500" dirty="0">
                <a:latin typeface="+mn-ea"/>
                <a:cs typeface="Meiryo" charset="-128"/>
              </a:rPr>
              <a:t>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190" y="9269768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+mn-ea"/>
                <a:cs typeface="Meiryo" charset="-128"/>
              </a:rPr>
              <a:t>鹿児島天文館まちゼミ実行委員会</a:t>
            </a:r>
            <a:endParaRPr kumimoji="1" lang="en-US" altLang="ja-JP" sz="1600" b="1" dirty="0">
              <a:latin typeface="+mn-ea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87194" y="9608322"/>
            <a:ext cx="3055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+mn-ea"/>
                <a:cs typeface="Meiryo" charset="-128"/>
              </a:rPr>
              <a:t>TEL.099-222-7891 </a:t>
            </a:r>
            <a:r>
              <a:rPr kumimoji="1" lang="ja-JP" altLang="en-US" sz="1050" dirty="0">
                <a:latin typeface="+mn-ea"/>
                <a:cs typeface="Meiryo" charset="-128"/>
              </a:rPr>
              <a:t>事務局</a:t>
            </a:r>
            <a:r>
              <a:rPr kumimoji="1" lang="en-US" altLang="ja-JP" sz="900" dirty="0">
                <a:latin typeface="+mn-ea"/>
                <a:cs typeface="Meiryo" charset="-128"/>
              </a:rPr>
              <a:t>(</a:t>
            </a:r>
            <a:r>
              <a:rPr kumimoji="1" lang="ja-JP" altLang="en-US" sz="900" dirty="0">
                <a:latin typeface="+mn-ea"/>
                <a:cs typeface="Meiryo" charset="-128"/>
              </a:rPr>
              <a:t>迫</a:t>
            </a:r>
            <a:r>
              <a:rPr kumimoji="1" lang="en-US" altLang="ja-JP" sz="900" dirty="0">
                <a:latin typeface="+mn-ea"/>
                <a:cs typeface="Meiryo" charset="-128"/>
              </a:rPr>
              <a:t>) </a:t>
            </a:r>
            <a:r>
              <a:rPr kumimoji="1" lang="en-US" altLang="ja-JP" sz="1050" dirty="0">
                <a:latin typeface="+mn-ea"/>
                <a:cs typeface="Meiryo" charset="-128"/>
              </a:rPr>
              <a:t>070-5400-1562</a:t>
            </a:r>
            <a:endParaRPr kumimoji="1" lang="en-US" altLang="ja-JP" sz="1100" dirty="0">
              <a:latin typeface="+mn-ea"/>
              <a:cs typeface="Meiryo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7226" y="7184638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県内まちゼミ仲間</a:t>
            </a:r>
            <a:r>
              <a:rPr kumimoji="1" lang="en-US" altLang="ja-JP" sz="12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!</a:t>
            </a:r>
            <a:endParaRPr kumimoji="1" lang="ja-JP" altLang="en-US" sz="1200" b="1" dirty="0">
              <a:solidFill>
                <a:srgbClr val="1E9A78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8" name="図形グループ 77"/>
          <p:cNvGrpSpPr/>
          <p:nvPr/>
        </p:nvGrpSpPr>
        <p:grpSpPr>
          <a:xfrm>
            <a:off x="246771" y="2729000"/>
            <a:ext cx="6339103" cy="2674130"/>
            <a:chOff x="216445" y="3238990"/>
            <a:chExt cx="6339103" cy="2674130"/>
          </a:xfrm>
        </p:grpSpPr>
        <p:sp>
          <p:nvSpPr>
            <p:cNvPr id="53" name="正方形/長方形 52"/>
            <p:cNvSpPr/>
            <p:nvPr/>
          </p:nvSpPr>
          <p:spPr>
            <a:xfrm>
              <a:off x="216445" y="3238990"/>
              <a:ext cx="6339103" cy="51722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1E9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E483BD0F-DFED-4DAF-B1B8-D4CCE42141B0}"/>
                </a:ext>
              </a:extLst>
            </p:cNvPr>
            <p:cNvCxnSpPr/>
            <p:nvPr/>
          </p:nvCxnSpPr>
          <p:spPr>
            <a:xfrm>
              <a:off x="1333334" y="3238990"/>
              <a:ext cx="0" cy="26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32818" y="3387923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氏名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16445" y="3238990"/>
              <a:ext cx="6339103" cy="2674130"/>
            </a:xfrm>
            <a:prstGeom prst="rect">
              <a:avLst/>
            </a:prstGeom>
            <a:noFill/>
            <a:ln w="19050">
              <a:solidFill>
                <a:srgbClr val="1E9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216445" y="4444425"/>
              <a:ext cx="6326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216445" y="5240291"/>
              <a:ext cx="6326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>
              <a:off x="1491271" y="3303285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組合・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会社名等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560629" y="3387923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ご連絡先</a:t>
              </a:r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E483BD0F-DFED-4DAF-B1B8-D4CCE42141B0}"/>
                </a:ext>
              </a:extLst>
            </p:cNvPr>
            <p:cNvCxnSpPr/>
            <p:nvPr/>
          </p:nvCxnSpPr>
          <p:spPr>
            <a:xfrm>
              <a:off x="2373961" y="3238990"/>
              <a:ext cx="0" cy="26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E483BD0F-DFED-4DAF-B1B8-D4CCE42141B0}"/>
                </a:ext>
              </a:extLst>
            </p:cNvPr>
            <p:cNvCxnSpPr/>
            <p:nvPr/>
          </p:nvCxnSpPr>
          <p:spPr>
            <a:xfrm>
              <a:off x="3486486" y="3238990"/>
              <a:ext cx="0" cy="26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3443320" y="3303746"/>
              <a:ext cx="8851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❷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3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者</a:t>
              </a:r>
              <a:r>
                <a:rPr kumimoji="1" lang="en-US" altLang="ja-JP" sz="1100" b="1" dirty="0">
                  <a:solidFill>
                    <a:schemeClr val="bg1"/>
                  </a:solidFill>
                </a:rPr>
                <a:t>BIG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対談</a:t>
              </a: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4333456" y="3303746"/>
              <a:ext cx="6078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❸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分科会</a:t>
              </a:r>
            </a:p>
          </p:txBody>
        </p: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483BD0F-DFED-4DAF-B1B8-D4CCE42141B0}"/>
                </a:ext>
              </a:extLst>
            </p:cNvPr>
            <p:cNvCxnSpPr/>
            <p:nvPr/>
          </p:nvCxnSpPr>
          <p:spPr>
            <a:xfrm>
              <a:off x="4253752" y="3238990"/>
              <a:ext cx="0" cy="26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E483BD0F-DFED-4DAF-B1B8-D4CCE42141B0}"/>
                </a:ext>
              </a:extLst>
            </p:cNvPr>
            <p:cNvCxnSpPr/>
            <p:nvPr/>
          </p:nvCxnSpPr>
          <p:spPr>
            <a:xfrm>
              <a:off x="5021018" y="3238990"/>
              <a:ext cx="0" cy="26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4978809" y="3303746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❹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意見交換会</a:t>
              </a: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5867986" y="3303746"/>
              <a:ext cx="6078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❺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</a:rPr>
                <a:t>懇親会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E483BD0F-DFED-4DAF-B1B8-D4CCE42141B0}"/>
                </a:ext>
              </a:extLst>
            </p:cNvPr>
            <p:cNvCxnSpPr/>
            <p:nvPr/>
          </p:nvCxnSpPr>
          <p:spPr>
            <a:xfrm>
              <a:off x="5788283" y="3238990"/>
              <a:ext cx="0" cy="26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/>
            <p:cNvSpPr txBox="1"/>
            <p:nvPr/>
          </p:nvSpPr>
          <p:spPr>
            <a:xfrm>
              <a:off x="4363912" y="3865086"/>
              <a:ext cx="546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1E9A78"/>
                  </a:solidFill>
                </a:rPr>
                <a:t>1</a:t>
              </a:r>
              <a:r>
                <a:rPr kumimoji="1" lang="ja-JP" altLang="en-US" sz="1400" dirty="0">
                  <a:solidFill>
                    <a:srgbClr val="1E9A78"/>
                  </a:solidFill>
                </a:rPr>
                <a:t>・</a:t>
              </a:r>
              <a:r>
                <a:rPr kumimoji="1" lang="en-US" altLang="ja-JP" sz="1400" dirty="0">
                  <a:solidFill>
                    <a:srgbClr val="1E9A78"/>
                  </a:solidFill>
                </a:rPr>
                <a:t>2</a:t>
              </a:r>
            </a:p>
            <a:p>
              <a:r>
                <a:rPr kumimoji="1" lang="en-US" altLang="ja-JP" sz="1400" dirty="0">
                  <a:solidFill>
                    <a:srgbClr val="1E9A78"/>
                  </a:solidFill>
                </a:rPr>
                <a:t>3</a:t>
              </a:r>
              <a:r>
                <a:rPr kumimoji="1" lang="ja-JP" altLang="en-US" sz="1400" dirty="0">
                  <a:solidFill>
                    <a:srgbClr val="1E9A78"/>
                  </a:solidFill>
                </a:rPr>
                <a:t>・</a:t>
              </a:r>
              <a:r>
                <a:rPr kumimoji="1" lang="en-US" altLang="ja-JP" sz="1400" dirty="0">
                  <a:solidFill>
                    <a:srgbClr val="1E9A78"/>
                  </a:solidFill>
                </a:rPr>
                <a:t>4</a:t>
              </a:r>
              <a:endParaRPr kumimoji="1" lang="ja-JP" altLang="en-US" sz="1400" dirty="0">
                <a:solidFill>
                  <a:srgbClr val="1E9A78"/>
                </a:solidFill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363912" y="4587183"/>
              <a:ext cx="546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1E9A78"/>
                  </a:solidFill>
                </a:rPr>
                <a:t>1</a:t>
              </a:r>
              <a:r>
                <a:rPr kumimoji="1" lang="ja-JP" altLang="en-US" sz="1400" dirty="0">
                  <a:solidFill>
                    <a:srgbClr val="1E9A78"/>
                  </a:solidFill>
                </a:rPr>
                <a:t>・</a:t>
              </a:r>
              <a:r>
                <a:rPr kumimoji="1" lang="en-US" altLang="ja-JP" sz="1400" dirty="0">
                  <a:solidFill>
                    <a:srgbClr val="1E9A78"/>
                  </a:solidFill>
                </a:rPr>
                <a:t>2</a:t>
              </a:r>
            </a:p>
            <a:p>
              <a:r>
                <a:rPr kumimoji="1" lang="en-US" altLang="ja-JP" sz="1400" dirty="0">
                  <a:solidFill>
                    <a:srgbClr val="1E9A78"/>
                  </a:solidFill>
                </a:rPr>
                <a:t>3</a:t>
              </a:r>
              <a:r>
                <a:rPr kumimoji="1" lang="ja-JP" altLang="en-US" sz="1400" dirty="0">
                  <a:solidFill>
                    <a:srgbClr val="1E9A78"/>
                  </a:solidFill>
                </a:rPr>
                <a:t>・</a:t>
              </a:r>
              <a:r>
                <a:rPr kumimoji="1" lang="en-US" altLang="ja-JP" sz="1400" dirty="0">
                  <a:solidFill>
                    <a:srgbClr val="1E9A78"/>
                  </a:solidFill>
                </a:rPr>
                <a:t>4</a:t>
              </a:r>
              <a:endParaRPr kumimoji="1" lang="ja-JP" altLang="en-US" sz="1400" dirty="0">
                <a:solidFill>
                  <a:srgbClr val="1E9A78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4363912" y="5310154"/>
              <a:ext cx="546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1E9A78"/>
                  </a:solidFill>
                </a:rPr>
                <a:t>1</a:t>
              </a:r>
              <a:r>
                <a:rPr kumimoji="1" lang="ja-JP" altLang="en-US" sz="1400" dirty="0">
                  <a:solidFill>
                    <a:srgbClr val="1E9A78"/>
                  </a:solidFill>
                </a:rPr>
                <a:t>・</a:t>
              </a:r>
              <a:r>
                <a:rPr kumimoji="1" lang="en-US" altLang="ja-JP" sz="1400" dirty="0">
                  <a:solidFill>
                    <a:srgbClr val="1E9A78"/>
                  </a:solidFill>
                </a:rPr>
                <a:t>2</a:t>
              </a:r>
            </a:p>
            <a:p>
              <a:r>
                <a:rPr kumimoji="1" lang="en-US" altLang="ja-JP" sz="1400" dirty="0">
                  <a:solidFill>
                    <a:srgbClr val="1E9A78"/>
                  </a:solidFill>
                </a:rPr>
                <a:t>3</a:t>
              </a:r>
              <a:r>
                <a:rPr kumimoji="1" lang="ja-JP" altLang="en-US" sz="1400" dirty="0">
                  <a:solidFill>
                    <a:srgbClr val="1E9A78"/>
                  </a:solidFill>
                </a:rPr>
                <a:t>・</a:t>
              </a:r>
              <a:r>
                <a:rPr kumimoji="1" lang="en-US" altLang="ja-JP" sz="1400" dirty="0">
                  <a:solidFill>
                    <a:srgbClr val="1E9A78"/>
                  </a:solidFill>
                </a:rPr>
                <a:t>4</a:t>
              </a:r>
              <a:endParaRPr kumimoji="1" lang="ja-JP" altLang="en-US" sz="1400" dirty="0">
                <a:solidFill>
                  <a:srgbClr val="1E9A78"/>
                </a:solidFill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FF43E3CC-2001-409E-AD6D-6BE9C0D1F02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8530" r="3157" b="4150"/>
          <a:stretch/>
        </p:blipFill>
        <p:spPr>
          <a:xfrm>
            <a:off x="4965132" y="6272202"/>
            <a:ext cx="1892868" cy="9246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056982C-914D-4B04-B2CF-6BA9EEC7684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5" r="9313"/>
          <a:stretch/>
        </p:blipFill>
        <p:spPr>
          <a:xfrm>
            <a:off x="2456574" y="6272202"/>
            <a:ext cx="1266024" cy="8003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5B8254-0DB9-4B2D-A656-1DFB578DFC8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11475" r="3156" b="12552"/>
          <a:stretch/>
        </p:blipFill>
        <p:spPr>
          <a:xfrm>
            <a:off x="3334204" y="6272202"/>
            <a:ext cx="1653599" cy="10050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36D7294-E139-4CFA-8119-0C3C515A4D3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12391" r="5669" b="678"/>
          <a:stretch/>
        </p:blipFill>
        <p:spPr>
          <a:xfrm>
            <a:off x="-49750" y="6272202"/>
            <a:ext cx="1314174" cy="81163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077F9F6-2B79-41EA-BB99-139CF920312B}"/>
              </a:ext>
            </a:extLst>
          </p:cNvPr>
          <p:cNvSpPr txBox="1"/>
          <p:nvPr/>
        </p:nvSpPr>
        <p:spPr>
          <a:xfrm>
            <a:off x="4068915" y="2268082"/>
            <a:ext cx="114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D47564A-6DB3-4A17-BD73-2533CE4E450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t="9232" r="3558" b="26611"/>
          <a:stretch/>
        </p:blipFill>
        <p:spPr>
          <a:xfrm>
            <a:off x="1317886" y="6272202"/>
            <a:ext cx="1202516" cy="816828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93E4874-958E-4FE8-B5E3-EBDD2535253C}"/>
              </a:ext>
            </a:extLst>
          </p:cNvPr>
          <p:cNvSpPr txBox="1"/>
          <p:nvPr/>
        </p:nvSpPr>
        <p:spPr>
          <a:xfrm>
            <a:off x="959726" y="148018"/>
            <a:ext cx="2976455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参</a:t>
            </a:r>
            <a:r>
              <a:rPr kumimoji="1" lang="en-US" altLang="ja-JP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加</a:t>
            </a:r>
            <a:r>
              <a:rPr kumimoji="1" lang="en-US" altLang="ja-JP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申</a:t>
            </a:r>
            <a:r>
              <a:rPr kumimoji="1" lang="en-US" altLang="ja-JP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込</a:t>
            </a:r>
            <a:r>
              <a:rPr kumimoji="1" lang="en-US" altLang="ja-JP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み</a:t>
            </a:r>
            <a:r>
              <a:rPr kumimoji="1" lang="en-US" altLang="ja-JP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2400" b="1" dirty="0">
                <a:solidFill>
                  <a:srgbClr val="1E9A78"/>
                </a:solidFill>
                <a:latin typeface="Meiryo" charset="-128"/>
                <a:ea typeface="Meiryo" charset="-128"/>
                <a:cs typeface="Meiryo" charset="-128"/>
              </a:rPr>
              <a:t>書</a:t>
            </a:r>
          </a:p>
        </p:txBody>
      </p:sp>
    </p:spTree>
    <p:extLst>
      <p:ext uri="{BB962C8B-B14F-4D97-AF65-F5344CB8AC3E}">
        <p14:creationId xmlns:p14="http://schemas.microsoft.com/office/powerpoint/2010/main" val="26095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347</Words>
  <Application>Microsoft Office PowerPoint</Application>
  <PresentationFormat>A4 210 x 297 mm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izurotorikai</dc:creator>
  <cp:lastModifiedBy>izurotorikai</cp:lastModifiedBy>
  <cp:revision>81</cp:revision>
  <cp:lastPrinted>2018-09-21T09:29:51Z</cp:lastPrinted>
  <dcterms:created xsi:type="dcterms:W3CDTF">2018-08-10T05:46:35Z</dcterms:created>
  <dcterms:modified xsi:type="dcterms:W3CDTF">2018-09-21T09:32:40Z</dcterms:modified>
</cp:coreProperties>
</file>